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Average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5947CCF-8CB5-4B7F-98EC-08982EE1469B}">
  <a:tblStyle styleId="{55947CCF-8CB5-4B7F-98EC-08982EE146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Average-regular.fntdata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font" Target="fonts/Oswald-bold.fntdata"/><Relationship Id="rId12" Type="http://schemas.openxmlformats.org/officeDocument/2006/relationships/slide" Target="slides/slide6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50f9a5a869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50f9a5a869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50f9a5a869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50f9a5a869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marc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521f194ee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521f194e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50f9a5a869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50f9a5a869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hamza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51d6d197d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51d6d197d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50f9a5a869_3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50f9a5a869_3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50f9a5a86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50f9a5a86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hamza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522ea8595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522ea8595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hamza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522ea8595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522ea8595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29505999f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29505999f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29505999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29505999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51d6d197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51d6d197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shaash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51d6d197d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51d6d197d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shaash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50f9a5a869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50f9a5a869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ww.simplilearn.com/tutorials/cyber-security-tutorial/what-is-dijkstras-algorithm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0" y="923025"/>
            <a:ext cx="7801500" cy="245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Path Optimization of UCLA for the Physically Disabled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Jason Liu | Ryan Liu | </a:t>
            </a:r>
            <a:r>
              <a:rPr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Hamza Khan | </a:t>
            </a:r>
            <a:r>
              <a:rPr lang="en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Shaash Sivakumar | Marc Walden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828775" y="253775"/>
            <a:ext cx="2505300" cy="55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Breakdown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242100" y="1072150"/>
            <a:ext cx="3912000" cy="16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Initial Values for Path Arrays: Searches for any nodes adjacent </a:t>
            </a:r>
            <a:r>
              <a:rPr lang="en" sz="1500"/>
              <a:t>to start and end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Iterates through existing start array paths, if voltage allows it to, adds any extensions as a new path (non duplicate)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Same thing </a:t>
            </a:r>
            <a:r>
              <a:rPr lang="en" sz="1500"/>
              <a:t>implemented</a:t>
            </a:r>
            <a:r>
              <a:rPr lang="en" sz="1500"/>
              <a:t> for ending array paths (not shown)</a:t>
            </a:r>
            <a:endParaRPr sz="1500"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9425" y="78301"/>
            <a:ext cx="3911976" cy="3015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9425" y="3214212"/>
            <a:ext cx="2912476" cy="172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242100" y="3214200"/>
            <a:ext cx="3670200" cy="16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Discrete: Use boolean checklist to check if paths end in the same node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❖"/>
            </a:pPr>
            <a:r>
              <a:rPr lang="en" sz="1500"/>
              <a:t>Continuous: If paths end in connecting nodes, check to see if remaining voltage is enough to traverse between the nodes</a:t>
            </a:r>
            <a:endParaRPr sz="1500"/>
          </a:p>
        </p:txBody>
      </p:sp>
      <p:sp>
        <p:nvSpPr>
          <p:cNvPr id="133" name="Google Shape;133;p22"/>
          <p:cNvSpPr txBox="1"/>
          <p:nvPr/>
        </p:nvSpPr>
        <p:spPr>
          <a:xfrm>
            <a:off x="7138150" y="3214200"/>
            <a:ext cx="18978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verage"/>
              <a:buChar char="❖"/>
            </a:pPr>
            <a:r>
              <a:rPr lang="en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Route constructed by reordering and combining paths</a:t>
            </a:r>
            <a:endParaRPr sz="12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verage"/>
              <a:buChar char="❖"/>
            </a:pPr>
            <a:r>
              <a:rPr lang="en" sz="12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Accurate time (0.01) found by adding the weights of each route pair</a:t>
            </a:r>
            <a:endParaRPr sz="12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21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39" name="Google Shape;139;p23"/>
          <p:cNvSpPr txBox="1"/>
          <p:nvPr/>
        </p:nvSpPr>
        <p:spPr>
          <a:xfrm>
            <a:off x="0" y="908875"/>
            <a:ext cx="4725900" cy="3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verage"/>
              <a:buChar char="❖"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98% accuracy for least resistance algorithm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verage"/>
              <a:buChar char="❖"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Based on the plot, average times for disabled is much higher than non-disabled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verage"/>
              <a:buChar char="❖"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Mean times: 211 vs 390 (+85%)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verage"/>
              <a:buChar char="❖"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Longest Routes Mostly Involved: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verage"/>
              <a:buChar char="➢"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15-19: extremely inefficient winding slope 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verage"/>
              <a:buChar char="➢"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8-9: can’t use stairs, need to use the winding slope again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verage"/>
              <a:buChar char="➢"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4-1:  indirect, requires u-turn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verage"/>
              <a:buChar char="❖"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Possible Solutions: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verage"/>
              <a:buChar char="➢"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15-19: build exterior elevator. (90s)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Mean time: 374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verage"/>
              <a:buChar char="➢"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8-9: create ramp next to steps. (270s, 240s)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Mean time: 383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500"/>
              <a:buFont typeface="Average"/>
              <a:buChar char="➢"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4-1:  create route through/around. (160s)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Mean time: 385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CCCCC"/>
                </a:solidFill>
                <a:latin typeface="Average"/>
                <a:ea typeface="Average"/>
                <a:cs typeface="Average"/>
                <a:sym typeface="Average"/>
              </a:rPr>
              <a:t>Mean time with all 3 solutions: 362</a:t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CCCCCC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3625" y="213000"/>
            <a:ext cx="2755450" cy="209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5000" y="2357600"/>
            <a:ext cx="3152707" cy="252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4"/>
          <p:cNvPicPr preferRelativeResize="0"/>
          <p:nvPr/>
        </p:nvPicPr>
        <p:blipFill rotWithShape="1">
          <a:blip r:embed="rId3">
            <a:alphaModFix/>
          </a:blip>
          <a:srcRect b="0" l="0" r="28724" t="0"/>
          <a:stretch/>
        </p:blipFill>
        <p:spPr>
          <a:xfrm>
            <a:off x="194550" y="225613"/>
            <a:ext cx="3714950" cy="293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4"/>
          <p:cNvPicPr preferRelativeResize="0"/>
          <p:nvPr/>
        </p:nvPicPr>
        <p:blipFill rotWithShape="1">
          <a:blip r:embed="rId4">
            <a:alphaModFix/>
          </a:blip>
          <a:srcRect b="30666" l="0" r="0" t="0"/>
          <a:stretch/>
        </p:blipFill>
        <p:spPr>
          <a:xfrm>
            <a:off x="4239975" y="135775"/>
            <a:ext cx="2532499" cy="234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309737"/>
            <a:ext cx="2588905" cy="1681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38774" y="2777150"/>
            <a:ext cx="3405886" cy="216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Improvements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Improve accuracy of least resistance model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Possible expansion to more areas, perhaps even areas of Los Angeles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Database expansion, account for more areas of UCLA</a:t>
            </a:r>
            <a:endParaRPr sz="20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Include indoor or smaller paths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Automation in data collection (Google Maps API Calls)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Expand to include different modes of transport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Include stochastic factors, such as congestion and traffic signals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2015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5767"/>
              <a:t>Kapoor, Anmol. “What Is Dijkstra’s Algorithm? Here’s How to Implement It with Example?” Simplilearn.Com, 21 Feb. 2023, </a:t>
            </a:r>
            <a:r>
              <a:rPr lang="en" sz="5767">
                <a:uFill>
                  <a:noFill/>
                </a:uFill>
                <a:hlinkClick r:id="rId3"/>
              </a:rPr>
              <a:t>www.simplilearn.com/tutorials/cyber-security-tutorial/what-is-dijkstras-algorithm</a:t>
            </a:r>
            <a:r>
              <a:rPr lang="en" sz="5767"/>
              <a:t>.</a:t>
            </a:r>
            <a:endParaRPr sz="5767"/>
          </a:p>
          <a:p>
            <a:pPr indent="-32015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5767"/>
              <a:t>Maverick, John. “How Fast Can a Manual Wheelchair Go: Helpful Guide 2023.” Wheelchairsvilly.Com, 24 Jan. 2023, wheelchairsvilly.com/how-fast-can-a-manual-wheelchair-go/.</a:t>
            </a:r>
            <a:endParaRPr sz="5767"/>
          </a:p>
          <a:p>
            <a:pPr indent="-32015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5767"/>
              <a:t>Metterhausen, Fred. “Elevation Calculator: Find Your Current Elevation, an Address, or a Point on the Map.” Elevation Calculator: Find My Elevation on a Map., www.mapdevelopers.com/elevation_calculator.php. Accessed 13 June 2023.</a:t>
            </a:r>
            <a:endParaRPr sz="5767"/>
          </a:p>
          <a:p>
            <a:pPr indent="-32015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5767"/>
              <a:t>Systems, UCLA Facilities Management Information. Map.Ucla.Edu, map.ucla.edu/. Accessed 13 June 2023.</a:t>
            </a:r>
            <a:endParaRPr sz="5767"/>
          </a:p>
          <a:p>
            <a:pPr indent="-320155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5767"/>
              <a:t>Wilson, Robin J. Introduction to Graph Theory. Prentice Hall, 2015. </a:t>
            </a:r>
            <a:endParaRPr sz="5767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Description 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Physically</a:t>
            </a:r>
            <a:r>
              <a:rPr lang="en"/>
              <a:t> Disabled Students comprise 2.1% of UCLA student body (almost 1000 students)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Campus constructed with steep slopes and stairs to account for dramatic changes in elevation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Accessibility issues for disabled students, as current routes are very inefficient and </a:t>
            </a:r>
            <a:r>
              <a:rPr lang="en"/>
              <a:t>inconvenient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❖"/>
            </a:pPr>
            <a:r>
              <a:rPr lang="en"/>
              <a:t>Wheel transportation including skateboards and electric scooters are also inconvenient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of the Model 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I</a:t>
            </a:r>
            <a:r>
              <a:rPr lang="en"/>
              <a:t>dentify least accessible areas on campus and propose efficient alternatives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Simulate a physically disabled individual and a control non-disabled individual walking different routes of campus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Use path optimization algorithms to produce the most efficient route to a given destination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Compare the mean travel times between simulations and discuss why paths are inefficient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❖"/>
            </a:pPr>
            <a:r>
              <a:rPr lang="en"/>
              <a:t>Propose solutions to inefficient paths 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Simplifications and Assumptions 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4067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1908"/>
              <a:t>Confining model to a rectangle of UCLA with Bunche Hall, Anderson School of Management, Ackerman Turnaround, and Pritzker Hall denoting the four corners</a:t>
            </a:r>
            <a:endParaRPr sz="1908"/>
          </a:p>
          <a:p>
            <a:pPr indent="-34067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1908"/>
              <a:t>Use </a:t>
            </a:r>
            <a:r>
              <a:rPr lang="en" sz="1908"/>
              <a:t>strategically</a:t>
            </a:r>
            <a:r>
              <a:rPr lang="en" sz="1908"/>
              <a:t> selected notes that </a:t>
            </a:r>
            <a:r>
              <a:rPr lang="en" sz="1908"/>
              <a:t>encompass</a:t>
            </a:r>
            <a:r>
              <a:rPr lang="en" sz="1908"/>
              <a:t> the regions possible paths </a:t>
            </a:r>
            <a:endParaRPr sz="1908"/>
          </a:p>
          <a:p>
            <a:pPr indent="-34067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1908"/>
              <a:t>Use manual wheelchair user as the physically disabled simulation </a:t>
            </a:r>
            <a:endParaRPr sz="1908"/>
          </a:p>
          <a:p>
            <a:pPr indent="-34067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1908"/>
              <a:t>Assume a pace of 2 mph for wheelchair user and 3 mph for control regardless of fatigue/length of travel </a:t>
            </a:r>
            <a:endParaRPr sz="1908"/>
          </a:p>
          <a:p>
            <a:pPr indent="-34067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1908"/>
              <a:t>Assume natural gradient of deceleration for inclines </a:t>
            </a:r>
            <a:endParaRPr sz="1908"/>
          </a:p>
          <a:p>
            <a:pPr indent="-34067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❖"/>
            </a:pPr>
            <a:r>
              <a:rPr lang="en" sz="1908"/>
              <a:t>Assume inclines above 35 degrees are inaccessible </a:t>
            </a:r>
            <a:endParaRPr sz="1908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8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(Graph Theory)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31503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b="1" lang="en"/>
              <a:t>Nodes</a:t>
            </a:r>
            <a:r>
              <a:rPr lang="en"/>
              <a:t>: Selected 21 key intersections on campus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Char char="❖"/>
            </a:pPr>
            <a:r>
              <a:rPr b="1" lang="en"/>
              <a:t>Paths</a:t>
            </a:r>
            <a:r>
              <a:rPr lang="en"/>
              <a:t>: All existing connections between 2 nodes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0" l="0" r="28724" t="0"/>
          <a:stretch/>
        </p:blipFill>
        <p:spPr>
          <a:xfrm>
            <a:off x="3637650" y="654875"/>
            <a:ext cx="5463024" cy="431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318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266400" y="1080025"/>
            <a:ext cx="4305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97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50"/>
              <a:buChar char="❖"/>
            </a:pPr>
            <a:r>
              <a:rPr lang="en" sz="1750"/>
              <a:t>Simulated average walking and wheelchair speed to traverse through all possible paths, collected time</a:t>
            </a:r>
            <a:endParaRPr sz="1750"/>
          </a:p>
          <a:p>
            <a:pPr indent="-33972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50"/>
              <a:buChar char="❖"/>
            </a:pPr>
            <a:r>
              <a:rPr lang="en" sz="1750"/>
              <a:t>Assumed 2 mph for disabled speed, 3 mph for non-disabled speed</a:t>
            </a:r>
            <a:endParaRPr sz="1750"/>
          </a:p>
          <a:p>
            <a:pPr indent="-33972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50"/>
              <a:buChar char="❖"/>
            </a:pPr>
            <a:r>
              <a:rPr lang="en" sz="1750"/>
              <a:t>Assume natural gradient of pace decrease when walking up slope, also any route that requires above 35 degree incline is inaccessible for wheelchair</a:t>
            </a:r>
            <a:endParaRPr sz="1750"/>
          </a:p>
          <a:p>
            <a:pPr indent="-339725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750"/>
              <a:buChar char="❖"/>
            </a:pPr>
            <a:r>
              <a:rPr lang="en" sz="1750"/>
              <a:t>Recorded times (in seconds, nearest hundredth) as the weight for each path</a:t>
            </a:r>
            <a:endParaRPr sz="1750"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5349" y="1095093"/>
            <a:ext cx="4438652" cy="1663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5349" y="3089463"/>
            <a:ext cx="4438652" cy="1649363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type="title"/>
          </p:nvPr>
        </p:nvSpPr>
        <p:spPr>
          <a:xfrm>
            <a:off x="6231375" y="2711175"/>
            <a:ext cx="1386600" cy="2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0: Non-disabled</a:t>
            </a:r>
            <a:endParaRPr sz="1400"/>
          </a:p>
        </p:txBody>
      </p:sp>
      <p:sp>
        <p:nvSpPr>
          <p:cNvPr id="95" name="Google Shape;95;p18"/>
          <p:cNvSpPr txBox="1"/>
          <p:nvPr>
            <p:ph type="title"/>
          </p:nvPr>
        </p:nvSpPr>
        <p:spPr>
          <a:xfrm>
            <a:off x="6231375" y="4685500"/>
            <a:ext cx="1386600" cy="2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1: Disabled</a:t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33861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Method 1 - Dijkstra’s Algorithm</a:t>
            </a:r>
            <a:endParaRPr sz="2200"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2375" y="54802"/>
            <a:ext cx="5289151" cy="211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/>
        </p:nvSpPr>
        <p:spPr>
          <a:xfrm>
            <a:off x="236425" y="1204750"/>
            <a:ext cx="2959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Average"/>
                <a:ea typeface="Average"/>
                <a:cs typeface="Average"/>
                <a:sym typeface="Average"/>
              </a:rPr>
              <a:t>Objective: To find the minimum time from starting node to ending node</a:t>
            </a:r>
            <a:endParaRPr sz="1200">
              <a:solidFill>
                <a:srgbClr val="EFEFE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236425" y="1902500"/>
            <a:ext cx="2618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Average"/>
                <a:ea typeface="Average"/>
                <a:cs typeface="Average"/>
                <a:sym typeface="Average"/>
              </a:rPr>
              <a:t>Process: To find the time it takes to go from A to B for example, compare the time from A to B with the </a:t>
            </a:r>
            <a:r>
              <a:rPr lang="en" sz="1200">
                <a:solidFill>
                  <a:srgbClr val="EFEFEF"/>
                </a:solidFill>
                <a:latin typeface="Average"/>
                <a:ea typeface="Average"/>
                <a:cs typeface="Average"/>
                <a:sym typeface="Average"/>
              </a:rPr>
              <a:t>time</a:t>
            </a:r>
            <a:r>
              <a:rPr lang="en" sz="1200">
                <a:solidFill>
                  <a:srgbClr val="EFEFEF"/>
                </a:solidFill>
                <a:latin typeface="Average"/>
                <a:ea typeface="Average"/>
                <a:cs typeface="Average"/>
                <a:sym typeface="Average"/>
              </a:rPr>
              <a:t> it takes to go from A to </a:t>
            </a:r>
            <a:r>
              <a:rPr lang="en" sz="1200">
                <a:solidFill>
                  <a:srgbClr val="EFEFEF"/>
                </a:solidFill>
                <a:latin typeface="Average"/>
                <a:ea typeface="Average"/>
                <a:cs typeface="Average"/>
                <a:sym typeface="Average"/>
              </a:rPr>
              <a:t>all the nodes in between A and</a:t>
            </a:r>
            <a:r>
              <a:rPr lang="en" sz="1200">
                <a:solidFill>
                  <a:srgbClr val="EFEFEF"/>
                </a:solidFill>
                <a:latin typeface="Average"/>
                <a:ea typeface="Average"/>
                <a:cs typeface="Average"/>
                <a:sym typeface="Average"/>
              </a:rPr>
              <a:t> B and then from that node to B. The smallest of these times replaces our value from A to B.</a:t>
            </a:r>
            <a:endParaRPr sz="1200">
              <a:solidFill>
                <a:srgbClr val="EFEFE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FEFE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EFEFE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311700" y="3622425"/>
            <a:ext cx="2151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FEFEF"/>
                </a:solidFill>
                <a:latin typeface="Average"/>
                <a:ea typeface="Average"/>
                <a:cs typeface="Average"/>
                <a:sym typeface="Average"/>
              </a:rPr>
              <a:t>To find the time it takes to go from A to E, find all the nodes in between A and E, (B and D) and then use those paths to find the quickest path.</a:t>
            </a:r>
            <a:endParaRPr sz="1200">
              <a:solidFill>
                <a:srgbClr val="EFEFE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graphicFrame>
        <p:nvGraphicFramePr>
          <p:cNvPr id="105" name="Google Shape;105;p19"/>
          <p:cNvGraphicFramePr/>
          <p:nvPr/>
        </p:nvGraphicFramePr>
        <p:xfrm>
          <a:off x="2944700" y="221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{55947CCF-8CB5-4B7F-98EC-08982EE1469B}</a:tableStyleId>
              </a:tblPr>
              <a:tblGrid>
                <a:gridCol w="422825"/>
                <a:gridCol w="422825"/>
                <a:gridCol w="422825"/>
                <a:gridCol w="422825"/>
                <a:gridCol w="422825"/>
                <a:gridCol w="422825"/>
                <a:gridCol w="422825"/>
              </a:tblGrid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End &gt;</a:t>
                      </a:r>
                      <a:endParaRPr sz="6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 Start</a:t>
                      </a:r>
                      <a:endParaRPr sz="6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∞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∞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∞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∞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∞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∞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∞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∞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∞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∞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∞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6" name="Google Shape;106;p19"/>
          <p:cNvGraphicFramePr/>
          <p:nvPr/>
        </p:nvGraphicFramePr>
        <p:xfrm>
          <a:off x="6081750" y="221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{55947CCF-8CB5-4B7F-98EC-08982EE1469B}</a:tableStyleId>
              </a:tblPr>
              <a:tblGrid>
                <a:gridCol w="422825"/>
                <a:gridCol w="422825"/>
                <a:gridCol w="422825"/>
                <a:gridCol w="422825"/>
                <a:gridCol w="422825"/>
                <a:gridCol w="422825"/>
                <a:gridCol w="422825"/>
              </a:tblGrid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End &gt;</a:t>
                      </a:r>
                      <a:endParaRPr sz="6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 Start</a:t>
                      </a:r>
                      <a:endParaRPr sz="6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4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107" name="Google Shape;107;p19"/>
          <p:cNvSpPr/>
          <p:nvPr/>
        </p:nvSpPr>
        <p:spPr>
          <a:xfrm>
            <a:off x="5872325" y="3568700"/>
            <a:ext cx="272100" cy="18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5979975" y="445025"/>
            <a:ext cx="285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Snippet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158"/>
            <a:ext cx="5979974" cy="4835833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/>
        </p:nvSpPr>
        <p:spPr>
          <a:xfrm>
            <a:off x="6128050" y="1088450"/>
            <a:ext cx="2805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Connected_node_times calculates the minimum time required to go from start-node to finish-node, if the start-node and finish-node are either a direct path or if they have one node in between. If that’s not the case, it returns 9999 (representing infinity). </a:t>
            </a:r>
            <a:endParaRPr sz="12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6128050" y="2654875"/>
            <a:ext cx="26499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get_Time calculates the minimum time to go from any start-node to any end-node. It keeps updating the minimum time to go from any start-node to any end-node until the matrix stores the minimum time for all paths. Then, it </a:t>
            </a:r>
            <a:r>
              <a:rPr lang="en" sz="12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accesses</a:t>
            </a:r>
            <a:r>
              <a:rPr lang="en" sz="12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 the time from the matrix</a:t>
            </a:r>
            <a:endParaRPr sz="12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6" name="Google Shape;116;p20"/>
          <p:cNvSpPr txBox="1"/>
          <p:nvPr/>
        </p:nvSpPr>
        <p:spPr>
          <a:xfrm>
            <a:off x="2118000" y="83125"/>
            <a:ext cx="3799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  <a:latin typeface="Average"/>
                <a:ea typeface="Average"/>
                <a:cs typeface="Average"/>
                <a:sym typeface="Average"/>
              </a:rPr>
              <a:t>datas is a matrix that contains all the times, where the row number represents the start-node and the column number represents the end-node</a:t>
            </a:r>
            <a:endParaRPr sz="1100">
              <a:solidFill>
                <a:srgbClr val="D9D9D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2 - Least Resistance Algorithm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152475"/>
            <a:ext cx="632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❖"/>
            </a:pPr>
            <a:r>
              <a:rPr lang="en"/>
              <a:t>Analog- electricity arcing through a </a:t>
            </a:r>
            <a:r>
              <a:rPr lang="en"/>
              <a:t>non uniform</a:t>
            </a:r>
            <a:r>
              <a:rPr lang="en"/>
              <a:t> material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❖"/>
            </a:pPr>
            <a:r>
              <a:rPr lang="en"/>
              <a:t>Steadily increase Voltage: amount of weight the algorithm allows current paths to overcome (ignoring initial values)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❖"/>
            </a:pPr>
            <a:r>
              <a:rPr lang="en"/>
              <a:t>Construct &amp; maintain two arrays, representing possible paths that can be achieved from start and end nodes (respectively), within the current voltage </a:t>
            </a:r>
            <a:r>
              <a:rPr lang="en"/>
              <a:t>(end paths are reversed times)</a:t>
            </a:r>
            <a:endParaRPr/>
          </a:p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❖"/>
            </a:pPr>
            <a:r>
              <a:rPr lang="en"/>
              <a:t>Algorithm </a:t>
            </a:r>
            <a:r>
              <a:rPr lang="en"/>
              <a:t>iteratively</a:t>
            </a:r>
            <a:r>
              <a:rPr lang="en"/>
              <a:t> explores all possible paths for both these arrays, building a collection of paths as the voltage increases</a:t>
            </a:r>
            <a:endParaRPr/>
          </a:p>
          <a:p>
            <a:pPr indent="-334327" lvl="0" marL="457200" rtl="0" algn="l">
              <a:spcBef>
                <a:spcPts val="1000"/>
              </a:spcBef>
              <a:spcAft>
                <a:spcPts val="1200"/>
              </a:spcAft>
              <a:buSzPct val="100000"/>
              <a:buChar char="❖"/>
            </a:pPr>
            <a:r>
              <a:rPr lang="en"/>
              <a:t>Eventually, paths converge (either discretely or </a:t>
            </a:r>
            <a:r>
              <a:rPr lang="en"/>
              <a:t>continuously</a:t>
            </a:r>
            <a:r>
              <a:rPr lang="en"/>
              <a:t>), representing the shortest route to get from start to end</a:t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 rotWithShape="1">
          <a:blip r:embed="rId3">
            <a:alphaModFix/>
          </a:blip>
          <a:srcRect b="14718" l="7835" r="7818" t="9764"/>
          <a:stretch/>
        </p:blipFill>
        <p:spPr>
          <a:xfrm flipH="1" rot="-5400000">
            <a:off x="5694588" y="1646087"/>
            <a:ext cx="4404623" cy="200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